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324" r:id="rId4"/>
    <p:sldId id="326" r:id="rId5"/>
    <p:sldId id="391" r:id="rId6"/>
    <p:sldId id="392" r:id="rId7"/>
    <p:sldId id="390" r:id="rId8"/>
    <p:sldId id="393" r:id="rId9"/>
    <p:sldId id="325" r:id="rId10"/>
    <p:sldId id="369" r:id="rId11"/>
    <p:sldId id="37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542"/>
    <a:srgbClr val="96FAAD"/>
    <a:srgbClr val="00FFCC"/>
    <a:srgbClr val="66FF99"/>
    <a:srgbClr val="0099CC"/>
    <a:srgbClr val="D60093"/>
    <a:srgbClr val="33CCCC"/>
    <a:srgbClr val="66CCFF"/>
    <a:srgbClr val="99CC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733" autoAdjust="0"/>
    <p:restoredTop sz="94660"/>
  </p:normalViewPr>
  <p:slideViewPr>
    <p:cSldViewPr snapToGrid="0">
      <p:cViewPr varScale="1">
        <p:scale>
          <a:sx n="84" d="100"/>
          <a:sy n="84" d="100"/>
        </p:scale>
        <p:origin x="1064"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25/9/2025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25/9/2025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25/9/2025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7.tiff"/><Relationship Id="rId1" Type="http://schemas.openxmlformats.org/officeDocument/2006/relationships/slideLayout" Target="../slideLayouts/slideLayout7.xml"/><Relationship Id="rId4" Type="http://schemas.openxmlformats.org/officeDocument/2006/relationships/image" Target="../media/image8.tiff"/></Relationships>
</file>

<file path=ppt/slides/_rels/slide6.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0.tiff"/><Relationship Id="rId1" Type="http://schemas.openxmlformats.org/officeDocument/2006/relationships/slideLayout" Target="../slideLayouts/slideLayout7.xml"/><Relationship Id="rId5" Type="http://schemas.openxmlformats.org/officeDocument/2006/relationships/image" Target="../media/image13.tiff"/><Relationship Id="rId4" Type="http://schemas.openxmlformats.org/officeDocument/2006/relationships/image" Target="../media/image12.tiff"/></Relationships>
</file>

<file path=ppt/slides/_rels/slide8.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14.tiff"/><Relationship Id="rId1" Type="http://schemas.openxmlformats.org/officeDocument/2006/relationships/slideLayout" Target="../slideLayouts/slideLayout7.xml"/><Relationship Id="rId5" Type="http://schemas.openxmlformats.org/officeDocument/2006/relationships/image" Target="../media/image4.tiff"/><Relationship Id="rId4" Type="http://schemas.openxmlformats.org/officeDocument/2006/relationships/image" Target="../media/image16.tiff"/></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45919" y="1547575"/>
            <a:ext cx="9433560" cy="1384995"/>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AU" sz="2800" dirty="0">
                <a:latin typeface="+mj-lt"/>
              </a:rPr>
              <a:t>Why is keeping safe important?</a:t>
            </a:r>
          </a:p>
          <a:p>
            <a:endParaRPr lang="en-AU" sz="2800" dirty="0">
              <a:latin typeface="+mj-lt"/>
            </a:endParaRPr>
          </a:p>
          <a:p>
            <a:r>
              <a:rPr lang="en-AU" sz="2800" dirty="0">
                <a:latin typeface="+mj-lt"/>
              </a:rPr>
              <a:t>What are some of the things you can do to keep yourself safe?</a:t>
            </a:r>
          </a:p>
        </p:txBody>
      </p:sp>
      <p:pic>
        <p:nvPicPr>
          <p:cNvPr id="13" name="Picture 1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2" name="TextBox 1">
            <a:extLst>
              <a:ext uri="{FF2B5EF4-FFF2-40B4-BE49-F238E27FC236}">
                <a16:creationId xmlns:a16="http://schemas.microsoft.com/office/drawing/2014/main" id="{9639AF20-A77D-3B42-8EB3-32DBD39AFD30}"/>
              </a:ext>
            </a:extLst>
          </p:cNvPr>
          <p:cNvSpPr txBox="1"/>
          <p:nvPr/>
        </p:nvSpPr>
        <p:spPr>
          <a:xfrm>
            <a:off x="832784" y="4175415"/>
            <a:ext cx="10840754" cy="1200329"/>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pPr algn="ctr"/>
            <a:r>
              <a:rPr lang="en-US" sz="2400" dirty="0">
                <a:latin typeface="+mj-lt"/>
              </a:rPr>
              <a:t>Have a think about what rules you might follow or things you might do to keep yourself safe around the house? </a:t>
            </a:r>
          </a:p>
        </p:txBody>
      </p:sp>
    </p:spTree>
    <p:extLst>
      <p:ext uri="{BB962C8B-B14F-4D97-AF65-F5344CB8AC3E}">
        <p14:creationId xmlns:p14="http://schemas.microsoft.com/office/powerpoint/2010/main" val="35561826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856357"/>
            <a:ext cx="12020282" cy="4955203"/>
          </a:xfrm>
          <a:prstGeom prst="rect">
            <a:avLst/>
          </a:prstGeom>
          <a:ln w="25400">
            <a:solidFill>
              <a:schemeClr val="accent5"/>
            </a:solidFill>
          </a:ln>
        </p:spPr>
        <p:txBody>
          <a:bodyPr wrap="square">
            <a:spAutoFit/>
          </a:bodyPr>
          <a:lstStyle/>
          <a:p>
            <a:r>
              <a:rPr lang="en-AU" sz="3200" b="1" dirty="0"/>
              <a:t>KS1 Learning opportunities in Living in the Wider World</a:t>
            </a:r>
          </a:p>
          <a:p>
            <a:r>
              <a:rPr lang="en-AU" sz="2800" b="1" dirty="0"/>
              <a:t>Communities</a:t>
            </a:r>
          </a:p>
          <a:p>
            <a:r>
              <a:rPr lang="en-AU" sz="2000" i="1" dirty="0"/>
              <a:t>Pupils learn... </a:t>
            </a:r>
          </a:p>
          <a:p>
            <a:r>
              <a:rPr lang="en-AU" sz="2000" b="1" dirty="0"/>
              <a:t>L1. </a:t>
            </a:r>
            <a:r>
              <a:rPr lang="en-AU" sz="2000" dirty="0"/>
              <a:t>about what rules are, why they are needed, and why different rules are needed for different situations</a:t>
            </a:r>
          </a:p>
          <a:p>
            <a:endParaRPr lang="en-AU" sz="2400" dirty="0"/>
          </a:p>
          <a:p>
            <a:r>
              <a:rPr lang="en-AU" sz="3200" b="1" dirty="0"/>
              <a:t>Learning opportunities in Health and Wellbeing</a:t>
            </a:r>
          </a:p>
          <a:p>
            <a:r>
              <a:rPr lang="en-AU" sz="2000" i="1" dirty="0"/>
              <a:t>Pupils learn…</a:t>
            </a:r>
          </a:p>
          <a:p>
            <a:r>
              <a:rPr lang="en-AU" sz="2000" b="1" dirty="0"/>
              <a:t>H1</a:t>
            </a:r>
            <a:r>
              <a:rPr lang="en-AU" sz="2000" dirty="0"/>
              <a:t>. about what keeping healthy means; different ways to keep healthy</a:t>
            </a:r>
          </a:p>
          <a:p>
            <a:r>
              <a:rPr lang="en-AU" sz="2000" b="1" dirty="0"/>
              <a:t>H8. </a:t>
            </a:r>
            <a:r>
              <a:rPr lang="en-AU" sz="2000" dirty="0"/>
              <a:t>How to keep safe in the sun and protect skin from sun damage</a:t>
            </a:r>
          </a:p>
          <a:p>
            <a:r>
              <a:rPr lang="en-AU" sz="2000" b="1" dirty="0"/>
              <a:t>H28. </a:t>
            </a:r>
            <a:r>
              <a:rPr lang="en-AU" sz="2000" dirty="0"/>
              <a:t>about rules and age restrictions that keep us safe </a:t>
            </a:r>
          </a:p>
          <a:p>
            <a:r>
              <a:rPr lang="en-AU" sz="2000" b="1" dirty="0"/>
              <a:t>H29. </a:t>
            </a:r>
            <a:r>
              <a:rPr lang="en-AU" sz="2000" dirty="0"/>
              <a:t>to recognise risk in simple everyday situations and what action to take to minimise harm  </a:t>
            </a:r>
          </a:p>
          <a:p>
            <a:r>
              <a:rPr lang="en-AU" sz="2000" b="1" dirty="0"/>
              <a:t>H30. </a:t>
            </a:r>
            <a:r>
              <a:rPr lang="en-AU" sz="2000" dirty="0"/>
              <a:t>about how to keep safe at home (including around electrical appliances) and fire safety (e.g. not playing with matches and lighters)</a:t>
            </a:r>
          </a:p>
          <a:p>
            <a:r>
              <a:rPr lang="en-AU" sz="2000" b="1" dirty="0"/>
              <a:t>H31. </a:t>
            </a:r>
            <a:r>
              <a:rPr lang="en-AU" sz="2000" dirty="0"/>
              <a:t>that household products (including medicines) can be harmful if not used correctly </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0244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4</a:t>
            </a:r>
          </a:p>
        </p:txBody>
      </p:sp>
      <p:sp>
        <p:nvSpPr>
          <p:cNvPr id="5" name="TextBox 4"/>
          <p:cNvSpPr txBox="1"/>
          <p:nvPr/>
        </p:nvSpPr>
        <p:spPr>
          <a:xfrm>
            <a:off x="1097280" y="2229118"/>
            <a:ext cx="6146668" cy="3046988"/>
          </a:xfrm>
          <a:prstGeom prst="rect">
            <a:avLst/>
          </a:prstGeom>
          <a:noFill/>
        </p:spPr>
        <p:txBody>
          <a:bodyPr wrap="square" rtlCol="0">
            <a:spAutoFit/>
          </a:bodyPr>
          <a:lstStyle/>
          <a:p>
            <a:r>
              <a:rPr lang="en-AU" sz="2400" b="1" u="sng" dirty="0"/>
              <a:t>Learning Objective: </a:t>
            </a:r>
            <a:r>
              <a:rPr lang="en-AU" sz="2400" b="1" i="1" dirty="0"/>
              <a:t>To learn about the different ways we can keep safe</a:t>
            </a:r>
          </a:p>
          <a:p>
            <a:pPr marL="342900" indent="-342900">
              <a:buFont typeface="Arial" panose="020B0604020202020204" pitchFamily="34" charset="0"/>
              <a:buChar char="•"/>
            </a:pPr>
            <a:r>
              <a:rPr lang="en-AU" sz="2400" dirty="0"/>
              <a:t>I am aware how I can stay safe in the sun </a:t>
            </a:r>
          </a:p>
          <a:p>
            <a:pPr marL="342900" indent="-342900">
              <a:buFont typeface="Arial" panose="020B0604020202020204" pitchFamily="34" charset="0"/>
              <a:buChar char="•"/>
            </a:pPr>
            <a:r>
              <a:rPr lang="en-AU" sz="2400" dirty="0"/>
              <a:t>I am aware how I can keep safe by wearing protective gear </a:t>
            </a:r>
          </a:p>
          <a:p>
            <a:pPr marL="342900" indent="-342900">
              <a:buFont typeface="Arial" panose="020B0604020202020204" pitchFamily="34" charset="0"/>
              <a:buChar char="•"/>
            </a:pPr>
            <a:r>
              <a:rPr lang="en-AU" sz="2400" dirty="0"/>
              <a:t>I understand how rules can keep us safe</a:t>
            </a:r>
          </a:p>
          <a:p>
            <a:pPr marL="342900" indent="-342900">
              <a:buFont typeface="Arial" panose="020B0604020202020204" pitchFamily="34" charset="0"/>
              <a:buChar char="•"/>
            </a:pPr>
            <a:endParaRPr lang="en-AU" sz="2400" dirty="0"/>
          </a:p>
          <a:p>
            <a:pPr marL="342900" indent="-342900">
              <a:buFont typeface="Arial" panose="020B0604020202020204" pitchFamily="34" charset="0"/>
              <a:buChar char="•"/>
            </a:pPr>
            <a:endParaRPr lang="en-AU" sz="2400" dirty="0"/>
          </a:p>
        </p:txBody>
      </p:sp>
      <p:pic>
        <p:nvPicPr>
          <p:cNvPr id="7" name="Picture 6">
            <a:extLst>
              <a:ext uri="{FF2B5EF4-FFF2-40B4-BE49-F238E27FC236}">
                <a16:creationId xmlns:a16="http://schemas.microsoft.com/office/drawing/2014/main" id="{66F9DA7C-EB5F-4143-9DE4-AFFA8A59CA6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773234">
            <a:off x="7890867" y="1273756"/>
            <a:ext cx="3837653" cy="3603185"/>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398762" y="1114444"/>
            <a:ext cx="5387451" cy="4708981"/>
          </a:xfrm>
          <a:prstGeom prst="rect">
            <a:avLst/>
          </a:prstGeom>
          <a:noFill/>
          <a:ln w="19050">
            <a:noFill/>
          </a:ln>
        </p:spPr>
        <p:txBody>
          <a:bodyPr wrap="square" rtlCol="0">
            <a:spAutoFit/>
          </a:bodyPr>
          <a:lstStyle/>
          <a:p>
            <a:r>
              <a:rPr lang="en-AU" sz="2000" dirty="0">
                <a:latin typeface="+mj-lt"/>
              </a:rPr>
              <a:t>There are many ways in which we can keep ourselves safe. Keeping safe is vital for our survival and for us to maintain happy, healthy lives. </a:t>
            </a:r>
          </a:p>
          <a:p>
            <a:endParaRPr lang="en-AU" sz="2800" dirty="0">
              <a:solidFill>
                <a:prstClr val="black"/>
              </a:solidFill>
              <a:latin typeface="+mj-lt"/>
            </a:endParaRPr>
          </a:p>
          <a:p>
            <a:r>
              <a:rPr lang="en-AU" sz="2800" dirty="0">
                <a:solidFill>
                  <a:prstClr val="black"/>
                </a:solidFill>
                <a:latin typeface="+mj-lt"/>
              </a:rPr>
              <a:t>What are some of the ways you keep yourself safe? </a:t>
            </a:r>
          </a:p>
          <a:p>
            <a:endParaRPr lang="en-GB" sz="2800" dirty="0">
              <a:solidFill>
                <a:prstClr val="black"/>
              </a:solidFill>
              <a:latin typeface="+mj-lt"/>
            </a:endParaRPr>
          </a:p>
          <a:p>
            <a:r>
              <a:rPr lang="en-GB" sz="2800" b="1" dirty="0">
                <a:solidFill>
                  <a:prstClr val="black"/>
                </a:solidFill>
                <a:latin typeface="+mj-lt"/>
              </a:rPr>
              <a:t>Task:</a:t>
            </a:r>
          </a:p>
          <a:p>
            <a:r>
              <a:rPr lang="en-GB" sz="2000" dirty="0">
                <a:solidFill>
                  <a:prstClr val="black"/>
                </a:solidFill>
                <a:latin typeface="+mj-lt"/>
              </a:rPr>
              <a:t>In small groups write your answers on A3 paper. It may help to think how you keep safe in different places like the swimming pool, crossing the road or in different scenarios like the sport you like to play or the hobbies you do. </a:t>
            </a:r>
          </a:p>
        </p:txBody>
      </p:sp>
      <p:sp>
        <p:nvSpPr>
          <p:cNvPr id="8" name="TextBox 7">
            <a:extLst>
              <a:ext uri="{FF2B5EF4-FFF2-40B4-BE49-F238E27FC236}">
                <a16:creationId xmlns:a16="http://schemas.microsoft.com/office/drawing/2014/main" id="{A2DD6821-C63E-9C4B-92FC-5941DFA7223E}"/>
              </a:ext>
            </a:extLst>
          </p:cNvPr>
          <p:cNvSpPr txBox="1"/>
          <p:nvPr/>
        </p:nvSpPr>
        <p:spPr>
          <a:xfrm>
            <a:off x="889114" y="195353"/>
            <a:ext cx="2669926" cy="584775"/>
          </a:xfrm>
          <a:prstGeom prst="rect">
            <a:avLst/>
          </a:prstGeom>
          <a:noFill/>
          <a:ln w="19050">
            <a:noFill/>
          </a:ln>
        </p:spPr>
        <p:txBody>
          <a:bodyPr wrap="square" rtlCol="0">
            <a:spAutoFit/>
          </a:bodyPr>
          <a:lstStyle/>
          <a:p>
            <a:r>
              <a:rPr lang="en-GB" sz="3200" b="1" dirty="0">
                <a:solidFill>
                  <a:prstClr val="black"/>
                </a:solidFill>
                <a:latin typeface="+mj-lt"/>
              </a:rPr>
              <a:t>Staying Safe</a:t>
            </a:r>
            <a:endParaRPr lang="en-GB" sz="3200" b="1" dirty="0">
              <a:solidFill>
                <a:prstClr val="black"/>
              </a:solidFill>
            </a:endParaRPr>
          </a:p>
        </p:txBody>
      </p:sp>
      <p:pic>
        <p:nvPicPr>
          <p:cNvPr id="3" name="Picture 2">
            <a:extLst>
              <a:ext uri="{FF2B5EF4-FFF2-40B4-BE49-F238E27FC236}">
                <a16:creationId xmlns:a16="http://schemas.microsoft.com/office/drawing/2014/main" id="{A07E6C13-16EE-AB42-922C-E4372EE46AE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92488" y="153369"/>
            <a:ext cx="633837" cy="633837"/>
          </a:xfrm>
          <a:prstGeom prst="rect">
            <a:avLst/>
          </a:prstGeom>
        </p:spPr>
      </p:pic>
      <p:pic>
        <p:nvPicPr>
          <p:cNvPr id="6" name="Picture 5">
            <a:extLst>
              <a:ext uri="{FF2B5EF4-FFF2-40B4-BE49-F238E27FC236}">
                <a16:creationId xmlns:a16="http://schemas.microsoft.com/office/drawing/2014/main" id="{F56758E9-CD97-3D45-929F-0F7B9F41EC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71734" y="195353"/>
            <a:ext cx="4140929" cy="5808500"/>
          </a:xfrm>
          <a:prstGeom prst="rect">
            <a:avLst/>
          </a:prstGeom>
        </p:spPr>
      </p:pic>
    </p:spTree>
    <p:extLst>
      <p:ext uri="{BB962C8B-B14F-4D97-AF65-F5344CB8AC3E}">
        <p14:creationId xmlns:p14="http://schemas.microsoft.com/office/powerpoint/2010/main" val="30569756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152651" y="1081277"/>
            <a:ext cx="5387451" cy="3724096"/>
          </a:xfrm>
          <a:prstGeom prst="rect">
            <a:avLst/>
          </a:prstGeom>
          <a:noFill/>
          <a:ln w="19050">
            <a:noFill/>
          </a:ln>
        </p:spPr>
        <p:txBody>
          <a:bodyPr wrap="square" rtlCol="0">
            <a:spAutoFit/>
          </a:bodyPr>
          <a:lstStyle/>
          <a:p>
            <a:r>
              <a:rPr lang="en-AU" sz="2400" dirty="0">
                <a:latin typeface="+mj-lt"/>
              </a:rPr>
              <a:t>One way in which we can keep ourselves safe is by following rules that may have been set by adults such as your teachers and parents. </a:t>
            </a:r>
          </a:p>
          <a:p>
            <a:endParaRPr lang="en-AU" sz="2800" dirty="0">
              <a:solidFill>
                <a:prstClr val="black"/>
              </a:solidFill>
              <a:latin typeface="+mj-lt"/>
            </a:endParaRPr>
          </a:p>
          <a:p>
            <a:r>
              <a:rPr lang="en-AU" sz="2800" b="1" dirty="0">
                <a:solidFill>
                  <a:prstClr val="black"/>
                </a:solidFill>
                <a:latin typeface="+mj-lt"/>
              </a:rPr>
              <a:t>What kind of rules do you have in the classroom and the school playground that help you to keep safe?</a:t>
            </a:r>
            <a:endParaRPr lang="en-GB" sz="2800" b="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321733" y="195353"/>
            <a:ext cx="3237307" cy="584775"/>
          </a:xfrm>
          <a:prstGeom prst="rect">
            <a:avLst/>
          </a:prstGeom>
          <a:noFill/>
          <a:ln w="19050">
            <a:noFill/>
          </a:ln>
        </p:spPr>
        <p:txBody>
          <a:bodyPr wrap="square" rtlCol="0">
            <a:spAutoFit/>
          </a:bodyPr>
          <a:lstStyle/>
          <a:p>
            <a:r>
              <a:rPr lang="en-GB" sz="3200" b="1" dirty="0">
                <a:solidFill>
                  <a:prstClr val="black"/>
                </a:solidFill>
                <a:latin typeface="+mj-lt"/>
              </a:rPr>
              <a:t>Following Rules</a:t>
            </a:r>
            <a:endParaRPr lang="en-GB" sz="3200" b="1" dirty="0">
              <a:solidFill>
                <a:prstClr val="black"/>
              </a:solidFill>
            </a:endParaRPr>
          </a:p>
        </p:txBody>
      </p:sp>
      <p:pic>
        <p:nvPicPr>
          <p:cNvPr id="3" name="Picture 2">
            <a:extLst>
              <a:ext uri="{FF2B5EF4-FFF2-40B4-BE49-F238E27FC236}">
                <a16:creationId xmlns:a16="http://schemas.microsoft.com/office/drawing/2014/main" id="{A07E6C13-16EE-AB42-922C-E4372EE46AE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92488" y="153369"/>
            <a:ext cx="633837" cy="633837"/>
          </a:xfrm>
          <a:prstGeom prst="rect">
            <a:avLst/>
          </a:prstGeom>
        </p:spPr>
      </p:pic>
      <p:pic>
        <p:nvPicPr>
          <p:cNvPr id="6" name="Picture 5">
            <a:extLst>
              <a:ext uri="{FF2B5EF4-FFF2-40B4-BE49-F238E27FC236}">
                <a16:creationId xmlns:a16="http://schemas.microsoft.com/office/drawing/2014/main" id="{B990D04D-3D43-9E48-9592-6F867C5D9EC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54800" y="1497867"/>
            <a:ext cx="5188065" cy="4831215"/>
          </a:xfrm>
          <a:prstGeom prst="rect">
            <a:avLst/>
          </a:prstGeom>
        </p:spPr>
      </p:pic>
    </p:spTree>
    <p:extLst>
      <p:ext uri="{BB962C8B-B14F-4D97-AF65-F5344CB8AC3E}">
        <p14:creationId xmlns:p14="http://schemas.microsoft.com/office/powerpoint/2010/main" val="9762801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321733" y="1247632"/>
            <a:ext cx="5387451" cy="4401205"/>
          </a:xfrm>
          <a:prstGeom prst="rect">
            <a:avLst/>
          </a:prstGeom>
          <a:noFill/>
          <a:ln w="19050">
            <a:noFill/>
          </a:ln>
        </p:spPr>
        <p:txBody>
          <a:bodyPr wrap="square" rtlCol="0">
            <a:spAutoFit/>
          </a:bodyPr>
          <a:lstStyle/>
          <a:p>
            <a:r>
              <a:rPr lang="en-AU" sz="2400" dirty="0">
                <a:latin typeface="+mj-lt"/>
              </a:rPr>
              <a:t>One way in which we can keep ourselves safe is by wearing protective clothing or gear when we perform certain activities. For example we need to wear a helmet when we ride our bike, knee and elbow pads if we ride our skates or skateboard and shin pads when we play football.  </a:t>
            </a:r>
          </a:p>
          <a:p>
            <a:endParaRPr lang="en-AU" sz="2800" dirty="0">
              <a:solidFill>
                <a:prstClr val="black"/>
              </a:solidFill>
              <a:latin typeface="+mj-lt"/>
            </a:endParaRPr>
          </a:p>
          <a:p>
            <a:r>
              <a:rPr lang="en-AU" sz="2800" b="1" dirty="0">
                <a:solidFill>
                  <a:prstClr val="black"/>
                </a:solidFill>
                <a:latin typeface="+mj-lt"/>
              </a:rPr>
              <a:t>When do you wear a helmet or pads? </a:t>
            </a:r>
          </a:p>
          <a:p>
            <a:r>
              <a:rPr lang="en-AU" sz="2800" b="1" dirty="0">
                <a:solidFill>
                  <a:prstClr val="black"/>
                </a:solidFill>
                <a:latin typeface="+mj-lt"/>
              </a:rPr>
              <a:t>What colour is your helmet?</a:t>
            </a:r>
            <a:endParaRPr lang="en-GB" sz="2800" b="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321733" y="195353"/>
            <a:ext cx="3838787" cy="615553"/>
          </a:xfrm>
          <a:prstGeom prst="rect">
            <a:avLst/>
          </a:prstGeom>
          <a:noFill/>
          <a:ln w="19050">
            <a:noFill/>
          </a:ln>
        </p:spPr>
        <p:txBody>
          <a:bodyPr wrap="square" rtlCol="0">
            <a:spAutoFit/>
          </a:bodyPr>
          <a:lstStyle/>
          <a:p>
            <a:r>
              <a:rPr lang="en-GB" sz="3400" b="1" dirty="0">
                <a:solidFill>
                  <a:prstClr val="black"/>
                </a:solidFill>
                <a:latin typeface="+mj-lt"/>
              </a:rPr>
              <a:t>Protective Clothing</a:t>
            </a:r>
            <a:endParaRPr lang="en-GB" sz="3400" b="1" dirty="0">
              <a:solidFill>
                <a:prstClr val="black"/>
              </a:solidFill>
            </a:endParaRPr>
          </a:p>
        </p:txBody>
      </p:sp>
      <p:pic>
        <p:nvPicPr>
          <p:cNvPr id="2" name="Picture 1">
            <a:extLst>
              <a:ext uri="{FF2B5EF4-FFF2-40B4-BE49-F238E27FC236}">
                <a16:creationId xmlns:a16="http://schemas.microsoft.com/office/drawing/2014/main" id="{805FF6E4-1506-0844-AB27-EC61E49F6EB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84365" y="195353"/>
            <a:ext cx="2883172" cy="3333667"/>
          </a:xfrm>
          <a:prstGeom prst="rect">
            <a:avLst/>
          </a:prstGeom>
        </p:spPr>
      </p:pic>
      <p:pic>
        <p:nvPicPr>
          <p:cNvPr id="3" name="Picture 2">
            <a:extLst>
              <a:ext uri="{FF2B5EF4-FFF2-40B4-BE49-F238E27FC236}">
                <a16:creationId xmlns:a16="http://schemas.microsoft.com/office/drawing/2014/main" id="{A07E6C13-16EE-AB42-922C-E4372EE46A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15733" y="100125"/>
            <a:ext cx="633837" cy="633837"/>
          </a:xfrm>
          <a:prstGeom prst="rect">
            <a:avLst/>
          </a:prstGeom>
        </p:spPr>
      </p:pic>
      <p:pic>
        <p:nvPicPr>
          <p:cNvPr id="6" name="Picture 5">
            <a:extLst>
              <a:ext uri="{FF2B5EF4-FFF2-40B4-BE49-F238E27FC236}">
                <a16:creationId xmlns:a16="http://schemas.microsoft.com/office/drawing/2014/main" id="{7C457297-BD76-754A-8462-7B3E73A3145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722609" y="3020766"/>
            <a:ext cx="3224463" cy="3205222"/>
          </a:xfrm>
          <a:prstGeom prst="rect">
            <a:avLst/>
          </a:prstGeom>
        </p:spPr>
      </p:pic>
    </p:spTree>
    <p:extLst>
      <p:ext uri="{BB962C8B-B14F-4D97-AF65-F5344CB8AC3E}">
        <p14:creationId xmlns:p14="http://schemas.microsoft.com/office/powerpoint/2010/main" val="4274763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32725" y="758492"/>
            <a:ext cx="7527471" cy="5386090"/>
          </a:xfrm>
          <a:prstGeom prst="rect">
            <a:avLst/>
          </a:prstGeom>
          <a:noFill/>
          <a:ln w="19050">
            <a:noFill/>
          </a:ln>
        </p:spPr>
        <p:txBody>
          <a:bodyPr wrap="square" rtlCol="0">
            <a:spAutoFit/>
          </a:bodyPr>
          <a:lstStyle/>
          <a:p>
            <a:r>
              <a:rPr lang="en-AU" sz="2400" dirty="0">
                <a:latin typeface="+mj-lt"/>
              </a:rPr>
              <a:t>We all love to get outside when the sun is shining and it is vital for our health to be outside and to get exposure to the sun.</a:t>
            </a:r>
          </a:p>
          <a:p>
            <a:endParaRPr lang="en-AU" sz="2400" dirty="0">
              <a:latin typeface="+mj-lt"/>
            </a:endParaRPr>
          </a:p>
          <a:p>
            <a:r>
              <a:rPr lang="en-AU" sz="2400" dirty="0">
                <a:latin typeface="+mj-lt"/>
              </a:rPr>
              <a:t>However, if we are out in the sun for too long we can get sunburnt due to the UV rays, so remember to always be ‘</a:t>
            </a:r>
            <a:r>
              <a:rPr lang="en-AU" sz="2400" b="1" dirty="0">
                <a:latin typeface="+mj-lt"/>
              </a:rPr>
              <a:t>Sun Smart.’ </a:t>
            </a:r>
          </a:p>
          <a:p>
            <a:endParaRPr lang="en-AU" sz="2400" b="1" dirty="0">
              <a:latin typeface="+mj-lt"/>
            </a:endParaRPr>
          </a:p>
          <a:p>
            <a:r>
              <a:rPr lang="en-AU" sz="2400" b="1" dirty="0">
                <a:latin typeface="+mj-lt"/>
              </a:rPr>
              <a:t>1 – Always wear a sun hat </a:t>
            </a:r>
          </a:p>
          <a:p>
            <a:r>
              <a:rPr lang="en-AU" sz="2400" b="1" dirty="0">
                <a:latin typeface="+mj-lt"/>
              </a:rPr>
              <a:t>2 – Apply sunscreen</a:t>
            </a:r>
          </a:p>
          <a:p>
            <a:r>
              <a:rPr lang="en-AU" sz="2400" b="1" dirty="0">
                <a:latin typeface="+mj-lt"/>
              </a:rPr>
              <a:t>3 – Rest in a shaded area </a:t>
            </a:r>
          </a:p>
          <a:p>
            <a:endParaRPr lang="en-AU" sz="2800" dirty="0">
              <a:solidFill>
                <a:prstClr val="black"/>
              </a:solidFill>
              <a:latin typeface="+mj-lt"/>
            </a:endParaRPr>
          </a:p>
          <a:p>
            <a:r>
              <a:rPr lang="en-AU" sz="2600" b="1" dirty="0">
                <a:solidFill>
                  <a:prstClr val="black"/>
                </a:solidFill>
                <a:latin typeface="+mj-lt"/>
              </a:rPr>
              <a:t>Note: Sometimes even if it is not sunny, there can be high UV so you still need to where a hat or sunscreen? </a:t>
            </a:r>
            <a:endParaRPr lang="en-GB" sz="2600" b="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393864" y="124655"/>
            <a:ext cx="3838787" cy="584775"/>
          </a:xfrm>
          <a:prstGeom prst="rect">
            <a:avLst/>
          </a:prstGeom>
          <a:noFill/>
          <a:ln w="19050">
            <a:noFill/>
          </a:ln>
        </p:spPr>
        <p:txBody>
          <a:bodyPr wrap="square" rtlCol="0">
            <a:spAutoFit/>
          </a:bodyPr>
          <a:lstStyle/>
          <a:p>
            <a:r>
              <a:rPr lang="en-GB" sz="3200" b="1" dirty="0">
                <a:solidFill>
                  <a:prstClr val="black"/>
                </a:solidFill>
                <a:latin typeface="+mj-lt"/>
              </a:rPr>
              <a:t>Sun Smart</a:t>
            </a:r>
            <a:endParaRPr lang="en-GB" sz="3200" b="1" dirty="0">
              <a:solidFill>
                <a:prstClr val="black"/>
              </a:solidFill>
            </a:endParaRPr>
          </a:p>
        </p:txBody>
      </p:sp>
      <p:pic>
        <p:nvPicPr>
          <p:cNvPr id="3" name="Picture 2">
            <a:extLst>
              <a:ext uri="{FF2B5EF4-FFF2-40B4-BE49-F238E27FC236}">
                <a16:creationId xmlns:a16="http://schemas.microsoft.com/office/drawing/2014/main" id="{A07E6C13-16EE-AB42-922C-E4372EE46AE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78819" y="124655"/>
            <a:ext cx="633837" cy="633837"/>
          </a:xfrm>
          <a:prstGeom prst="rect">
            <a:avLst/>
          </a:prstGeom>
        </p:spPr>
      </p:pic>
      <p:pic>
        <p:nvPicPr>
          <p:cNvPr id="6" name="Picture 5">
            <a:extLst>
              <a:ext uri="{FF2B5EF4-FFF2-40B4-BE49-F238E27FC236}">
                <a16:creationId xmlns:a16="http://schemas.microsoft.com/office/drawing/2014/main" id="{ACEBCA8E-8BB2-4D4A-A3DD-A0679246629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760196" y="970046"/>
            <a:ext cx="4029034" cy="4646982"/>
          </a:xfrm>
          <a:prstGeom prst="rect">
            <a:avLst/>
          </a:prstGeom>
        </p:spPr>
      </p:pic>
    </p:spTree>
    <p:extLst>
      <p:ext uri="{BB962C8B-B14F-4D97-AF65-F5344CB8AC3E}">
        <p14:creationId xmlns:p14="http://schemas.microsoft.com/office/powerpoint/2010/main" val="37154439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193591" y="275294"/>
            <a:ext cx="4449214" cy="1877437"/>
          </a:xfrm>
          <a:prstGeom prst="rect">
            <a:avLst/>
          </a:prstGeom>
          <a:noFill/>
          <a:ln w="19050">
            <a:noFill/>
          </a:ln>
        </p:spPr>
        <p:txBody>
          <a:bodyPr wrap="square" rtlCol="0">
            <a:spAutoFit/>
          </a:bodyPr>
          <a:lstStyle/>
          <a:p>
            <a:r>
              <a:rPr lang="en-GB" sz="3200" b="1" dirty="0">
                <a:solidFill>
                  <a:prstClr val="black"/>
                </a:solidFill>
                <a:latin typeface="+mj-lt"/>
              </a:rPr>
              <a:t>Class Task:</a:t>
            </a:r>
          </a:p>
          <a:p>
            <a:r>
              <a:rPr lang="en-GB" sz="2800" dirty="0">
                <a:solidFill>
                  <a:prstClr val="black"/>
                </a:solidFill>
                <a:latin typeface="+mj-lt"/>
              </a:rPr>
              <a:t>What might I wear when I ride my bike, scooter or skateboard to keep me safe?</a:t>
            </a:r>
            <a:endParaRPr lang="en-GB" sz="2800" dirty="0">
              <a:solidFill>
                <a:prstClr val="black"/>
              </a:solidFill>
            </a:endParaRPr>
          </a:p>
        </p:txBody>
      </p:sp>
      <p:pic>
        <p:nvPicPr>
          <p:cNvPr id="2" name="Picture 1">
            <a:extLst>
              <a:ext uri="{FF2B5EF4-FFF2-40B4-BE49-F238E27FC236}">
                <a16:creationId xmlns:a16="http://schemas.microsoft.com/office/drawing/2014/main" id="{0994280D-2CF1-A344-999F-BAC8E277184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942668" y="2688416"/>
            <a:ext cx="3285066" cy="2688138"/>
          </a:xfrm>
          <a:prstGeom prst="rect">
            <a:avLst/>
          </a:prstGeom>
        </p:spPr>
      </p:pic>
      <p:pic>
        <p:nvPicPr>
          <p:cNvPr id="5" name="Picture 4">
            <a:extLst>
              <a:ext uri="{FF2B5EF4-FFF2-40B4-BE49-F238E27FC236}">
                <a16:creationId xmlns:a16="http://schemas.microsoft.com/office/drawing/2014/main" id="{B009D7C4-F4E2-2F45-B906-A0820173758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42805" y="400705"/>
            <a:ext cx="2305781" cy="1571059"/>
          </a:xfrm>
          <a:prstGeom prst="rect">
            <a:avLst/>
          </a:prstGeom>
        </p:spPr>
      </p:pic>
      <p:pic>
        <p:nvPicPr>
          <p:cNvPr id="6" name="Picture 5">
            <a:extLst>
              <a:ext uri="{FF2B5EF4-FFF2-40B4-BE49-F238E27FC236}">
                <a16:creationId xmlns:a16="http://schemas.microsoft.com/office/drawing/2014/main" id="{6B1C32C2-401C-7347-B95C-2DFC1A35AF7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533219" y="2733105"/>
            <a:ext cx="2895600" cy="2549759"/>
          </a:xfrm>
          <a:prstGeom prst="rect">
            <a:avLst/>
          </a:prstGeom>
        </p:spPr>
      </p:pic>
      <p:pic>
        <p:nvPicPr>
          <p:cNvPr id="3" name="Picture 2">
            <a:extLst>
              <a:ext uri="{FF2B5EF4-FFF2-40B4-BE49-F238E27FC236}">
                <a16:creationId xmlns:a16="http://schemas.microsoft.com/office/drawing/2014/main" id="{3BC8A277-06B9-8B42-B159-5C4EBDC6C98C}"/>
              </a:ext>
            </a:extLst>
          </p:cNvPr>
          <p:cNvPicPr>
            <a:picLocks noChangeAspect="1"/>
          </p:cNvPicPr>
          <p:nvPr/>
        </p:nvPicPr>
        <p:blipFill rotWithShape="1">
          <a:blip r:embed="rId5"/>
          <a:srcRect l="9506" t="59506" r="60667" b="9876"/>
          <a:stretch/>
        </p:blipFill>
        <p:spPr>
          <a:xfrm>
            <a:off x="7552268" y="525971"/>
            <a:ext cx="1456265" cy="1195873"/>
          </a:xfrm>
          <a:prstGeom prst="rect">
            <a:avLst/>
          </a:prstGeom>
        </p:spPr>
      </p:pic>
      <p:sp>
        <p:nvSpPr>
          <p:cNvPr id="7" name="TextBox 6">
            <a:extLst>
              <a:ext uri="{FF2B5EF4-FFF2-40B4-BE49-F238E27FC236}">
                <a16:creationId xmlns:a16="http://schemas.microsoft.com/office/drawing/2014/main" id="{DF40DC4D-24DB-F340-B13B-33E051291F10}"/>
              </a:ext>
            </a:extLst>
          </p:cNvPr>
          <p:cNvSpPr txBox="1"/>
          <p:nvPr/>
        </p:nvSpPr>
        <p:spPr>
          <a:xfrm>
            <a:off x="7354144" y="5376554"/>
            <a:ext cx="2462114" cy="523220"/>
          </a:xfrm>
          <a:prstGeom prst="rect">
            <a:avLst/>
          </a:prstGeom>
          <a:noFill/>
        </p:spPr>
        <p:txBody>
          <a:bodyPr wrap="square" rtlCol="0">
            <a:spAutoFit/>
          </a:bodyPr>
          <a:lstStyle/>
          <a:p>
            <a:pPr algn="ctr"/>
            <a:r>
              <a:rPr lang="en-US" sz="2800" b="1" dirty="0">
                <a:latin typeface="+mj-lt"/>
              </a:rPr>
              <a:t>Helmet</a:t>
            </a:r>
          </a:p>
        </p:txBody>
      </p:sp>
      <p:sp>
        <p:nvSpPr>
          <p:cNvPr id="8" name="TextBox 7">
            <a:extLst>
              <a:ext uri="{FF2B5EF4-FFF2-40B4-BE49-F238E27FC236}">
                <a16:creationId xmlns:a16="http://schemas.microsoft.com/office/drawing/2014/main" id="{B5D8ED23-1C88-1A49-AA05-8EC5A9F6218A}"/>
              </a:ext>
            </a:extLst>
          </p:cNvPr>
          <p:cNvSpPr txBox="1"/>
          <p:nvPr/>
        </p:nvSpPr>
        <p:spPr>
          <a:xfrm>
            <a:off x="2749962" y="5161111"/>
            <a:ext cx="2462114" cy="954107"/>
          </a:xfrm>
          <a:prstGeom prst="rect">
            <a:avLst/>
          </a:prstGeom>
          <a:noFill/>
        </p:spPr>
        <p:txBody>
          <a:bodyPr wrap="square" rtlCol="0">
            <a:spAutoFit/>
          </a:bodyPr>
          <a:lstStyle/>
          <a:p>
            <a:pPr algn="ctr"/>
            <a:r>
              <a:rPr lang="en-US" sz="2800" b="1" dirty="0">
                <a:latin typeface="+mj-lt"/>
              </a:rPr>
              <a:t>Knee and elbow pads</a:t>
            </a:r>
          </a:p>
        </p:txBody>
      </p:sp>
    </p:spTree>
    <p:extLst>
      <p:ext uri="{BB962C8B-B14F-4D97-AF65-F5344CB8AC3E}">
        <p14:creationId xmlns:p14="http://schemas.microsoft.com/office/powerpoint/2010/main" val="7232982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ppt_y</p:attrName>
                                        </p:attrNameLst>
                                      </p:cBhvr>
                                      <p:tavLst>
                                        <p:tav tm="0">
                                          <p:val>
                                            <p:strVal val="#ppt_y+#ppt_h*1.125000"/>
                                          </p:val>
                                        </p:tav>
                                        <p:tav tm="100000">
                                          <p:val>
                                            <p:strVal val="#ppt_y"/>
                                          </p:val>
                                        </p:tav>
                                      </p:tavLst>
                                    </p:anim>
                                    <p:animEffect transition="in" filter="wipe(up)">
                                      <p:cBhvr>
                                        <p:cTn id="12" dur="500"/>
                                        <p:tgtEl>
                                          <p:spTgt spid="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71476" y="292227"/>
            <a:ext cx="5401191" cy="1446550"/>
          </a:xfrm>
          <a:prstGeom prst="rect">
            <a:avLst/>
          </a:prstGeom>
          <a:noFill/>
          <a:ln w="19050">
            <a:noFill/>
          </a:ln>
        </p:spPr>
        <p:txBody>
          <a:bodyPr wrap="square" rtlCol="0">
            <a:spAutoFit/>
          </a:bodyPr>
          <a:lstStyle/>
          <a:p>
            <a:r>
              <a:rPr lang="en-GB" sz="3200" b="1" dirty="0">
                <a:solidFill>
                  <a:prstClr val="black"/>
                </a:solidFill>
                <a:latin typeface="+mj-lt"/>
              </a:rPr>
              <a:t>Class Task:</a:t>
            </a:r>
          </a:p>
          <a:p>
            <a:r>
              <a:rPr lang="en-GB" sz="2800" dirty="0">
                <a:solidFill>
                  <a:prstClr val="black"/>
                </a:solidFill>
                <a:latin typeface="+mj-lt"/>
              </a:rPr>
              <a:t>What can you use to protect yourself on a sunny or high UV day?</a:t>
            </a:r>
            <a:endParaRPr lang="en-GB" sz="2800" dirty="0">
              <a:solidFill>
                <a:prstClr val="black"/>
              </a:solidFill>
            </a:endParaRPr>
          </a:p>
        </p:txBody>
      </p:sp>
      <p:pic>
        <p:nvPicPr>
          <p:cNvPr id="2" name="Picture 1">
            <a:extLst>
              <a:ext uri="{FF2B5EF4-FFF2-40B4-BE49-F238E27FC236}">
                <a16:creationId xmlns:a16="http://schemas.microsoft.com/office/drawing/2014/main" id="{88E15CE9-3EB9-0E4E-9A2B-C21A5ABAF07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1032" y="2801524"/>
            <a:ext cx="2654645" cy="2753276"/>
          </a:xfrm>
          <a:prstGeom prst="rect">
            <a:avLst/>
          </a:prstGeom>
        </p:spPr>
      </p:pic>
      <p:pic>
        <p:nvPicPr>
          <p:cNvPr id="5" name="Picture 4">
            <a:extLst>
              <a:ext uri="{FF2B5EF4-FFF2-40B4-BE49-F238E27FC236}">
                <a16:creationId xmlns:a16="http://schemas.microsoft.com/office/drawing/2014/main" id="{CC3061FF-DF85-784B-B262-5E7239173C4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068554" y="965201"/>
            <a:ext cx="1324609" cy="2586660"/>
          </a:xfrm>
          <a:prstGeom prst="rect">
            <a:avLst/>
          </a:prstGeom>
        </p:spPr>
      </p:pic>
      <p:pic>
        <p:nvPicPr>
          <p:cNvPr id="6" name="Picture 5">
            <a:extLst>
              <a:ext uri="{FF2B5EF4-FFF2-40B4-BE49-F238E27FC236}">
                <a16:creationId xmlns:a16="http://schemas.microsoft.com/office/drawing/2014/main" id="{3ACF0723-6CBA-2241-B848-9A06CDE1EFB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206047" y="2801524"/>
            <a:ext cx="2907658" cy="1984017"/>
          </a:xfrm>
          <a:prstGeom prst="rect">
            <a:avLst/>
          </a:prstGeom>
        </p:spPr>
      </p:pic>
      <p:sp>
        <p:nvSpPr>
          <p:cNvPr id="3" name="TextBox 2">
            <a:extLst>
              <a:ext uri="{FF2B5EF4-FFF2-40B4-BE49-F238E27FC236}">
                <a16:creationId xmlns:a16="http://schemas.microsoft.com/office/drawing/2014/main" id="{6142A8DD-AC03-4B4E-9D98-80E667307453}"/>
              </a:ext>
            </a:extLst>
          </p:cNvPr>
          <p:cNvSpPr txBox="1"/>
          <p:nvPr/>
        </p:nvSpPr>
        <p:spPr>
          <a:xfrm>
            <a:off x="9499801" y="3551861"/>
            <a:ext cx="2462114" cy="523220"/>
          </a:xfrm>
          <a:prstGeom prst="rect">
            <a:avLst/>
          </a:prstGeom>
          <a:noFill/>
        </p:spPr>
        <p:txBody>
          <a:bodyPr wrap="square" rtlCol="0">
            <a:spAutoFit/>
          </a:bodyPr>
          <a:lstStyle/>
          <a:p>
            <a:pPr algn="ctr"/>
            <a:r>
              <a:rPr lang="en-US" sz="2800" b="1" dirty="0">
                <a:latin typeface="+mj-lt"/>
              </a:rPr>
              <a:t>Sunscreen</a:t>
            </a:r>
          </a:p>
        </p:txBody>
      </p:sp>
      <p:sp>
        <p:nvSpPr>
          <p:cNvPr id="7" name="TextBox 6">
            <a:extLst>
              <a:ext uri="{FF2B5EF4-FFF2-40B4-BE49-F238E27FC236}">
                <a16:creationId xmlns:a16="http://schemas.microsoft.com/office/drawing/2014/main" id="{34A17FF8-9E7E-0646-9F2E-01695A7D70F9}"/>
              </a:ext>
            </a:extLst>
          </p:cNvPr>
          <p:cNvSpPr txBox="1"/>
          <p:nvPr/>
        </p:nvSpPr>
        <p:spPr>
          <a:xfrm>
            <a:off x="5428819" y="4785541"/>
            <a:ext cx="2462114" cy="523220"/>
          </a:xfrm>
          <a:prstGeom prst="rect">
            <a:avLst/>
          </a:prstGeom>
          <a:noFill/>
        </p:spPr>
        <p:txBody>
          <a:bodyPr wrap="square" rtlCol="0">
            <a:spAutoFit/>
          </a:bodyPr>
          <a:lstStyle/>
          <a:p>
            <a:pPr algn="ctr"/>
            <a:r>
              <a:rPr lang="en-US" sz="2800" b="1" dirty="0">
                <a:latin typeface="+mj-lt"/>
              </a:rPr>
              <a:t>Sun Hat</a:t>
            </a:r>
          </a:p>
        </p:txBody>
      </p:sp>
      <p:sp>
        <p:nvSpPr>
          <p:cNvPr id="8" name="TextBox 7">
            <a:extLst>
              <a:ext uri="{FF2B5EF4-FFF2-40B4-BE49-F238E27FC236}">
                <a16:creationId xmlns:a16="http://schemas.microsoft.com/office/drawing/2014/main" id="{29CBE5F3-E33E-7D41-88C3-62AE30B4BD4C}"/>
              </a:ext>
            </a:extLst>
          </p:cNvPr>
          <p:cNvSpPr txBox="1"/>
          <p:nvPr/>
        </p:nvSpPr>
        <p:spPr>
          <a:xfrm>
            <a:off x="779205" y="5554800"/>
            <a:ext cx="2462114" cy="523220"/>
          </a:xfrm>
          <a:prstGeom prst="rect">
            <a:avLst/>
          </a:prstGeom>
          <a:noFill/>
        </p:spPr>
        <p:txBody>
          <a:bodyPr wrap="square" rtlCol="0">
            <a:spAutoFit/>
          </a:bodyPr>
          <a:lstStyle/>
          <a:p>
            <a:pPr algn="ctr"/>
            <a:r>
              <a:rPr lang="en-US" sz="2800" b="1" dirty="0">
                <a:latin typeface="+mj-lt"/>
              </a:rPr>
              <a:t>Shade</a:t>
            </a:r>
          </a:p>
        </p:txBody>
      </p:sp>
      <p:pic>
        <p:nvPicPr>
          <p:cNvPr id="9" name="Picture 8">
            <a:extLst>
              <a:ext uri="{FF2B5EF4-FFF2-40B4-BE49-F238E27FC236}">
                <a16:creationId xmlns:a16="http://schemas.microsoft.com/office/drawing/2014/main" id="{2920667C-A572-7546-9A6D-02B29B57334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28819" y="64916"/>
            <a:ext cx="1290314" cy="1290314"/>
          </a:xfrm>
          <a:prstGeom prst="rect">
            <a:avLst/>
          </a:prstGeom>
        </p:spPr>
      </p:pic>
    </p:spTree>
    <p:extLst>
      <p:ext uri="{BB962C8B-B14F-4D97-AF65-F5344CB8AC3E}">
        <p14:creationId xmlns:p14="http://schemas.microsoft.com/office/powerpoint/2010/main" val="37013723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ppt_y</p:attrName>
                                        </p:attrNameLst>
                                      </p:cBhvr>
                                      <p:tavLst>
                                        <p:tav tm="0">
                                          <p:val>
                                            <p:strVal val="#ppt_y+#ppt_h*1.125000"/>
                                          </p:val>
                                        </p:tav>
                                        <p:tav tm="100000">
                                          <p:val>
                                            <p:strVal val="#ppt_y"/>
                                          </p:val>
                                        </p:tav>
                                      </p:tavLst>
                                    </p:anim>
                                    <p:animEffect transition="in" filter="wipe(up)">
                                      <p:cBhvr>
                                        <p:cTn id="16" dur="500"/>
                                        <p:tgtEl>
                                          <p:spTgt spid="6"/>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ppt_y</p:attrName>
                                        </p:attrNameLst>
                                      </p:cBhvr>
                                      <p:tavLst>
                                        <p:tav tm="0">
                                          <p:val>
                                            <p:strVal val="#ppt_y+#ppt_h*1.125000"/>
                                          </p:val>
                                        </p:tav>
                                        <p:tav tm="100000">
                                          <p:val>
                                            <p:strVal val="#ppt_y"/>
                                          </p:val>
                                        </p:tav>
                                      </p:tavLst>
                                    </p:anim>
                                    <p:animEffect transition="in" filter="wipe(up)">
                                      <p:cBhvr>
                                        <p:cTn id="24" dur="500"/>
                                        <p:tgtEl>
                                          <p:spTgt spid="5"/>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ppt_y</p:attrName>
                                        </p:attrNameLst>
                                      </p:cBhvr>
                                      <p:tavLst>
                                        <p:tav tm="0">
                                          <p:val>
                                            <p:strVal val="#ppt_y+#ppt_h*1.125000"/>
                                          </p:val>
                                        </p:tav>
                                        <p:tav tm="100000">
                                          <p:val>
                                            <p:strVal val="#ppt_y"/>
                                          </p:val>
                                        </p:tav>
                                      </p:tavLst>
                                    </p:anim>
                                    <p:animEffect transition="in" filter="wipe(up)">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3705964426"/>
              </p:ext>
            </p:extLst>
          </p:nvPr>
        </p:nvGraphicFramePr>
        <p:xfrm>
          <a:off x="210523" y="270934"/>
          <a:ext cx="3497878" cy="701040"/>
        </p:xfrm>
        <a:graphic>
          <a:graphicData uri="http://schemas.openxmlformats.org/drawingml/2006/table">
            <a:tbl>
              <a:tblPr/>
              <a:tblGrid>
                <a:gridCol w="34978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171297"/>
            <a:ext cx="4480010" cy="2800767"/>
          </a:xfrm>
          <a:prstGeom prst="rect">
            <a:avLst/>
          </a:prstGeom>
          <a:noFill/>
          <a:ln w="19050">
            <a:noFill/>
          </a:ln>
        </p:spPr>
        <p:txBody>
          <a:bodyPr wrap="square" rtlCol="0">
            <a:spAutoFit/>
          </a:bodyPr>
          <a:lstStyle/>
          <a:p>
            <a:r>
              <a:rPr lang="en-GB" sz="2200" dirty="0">
                <a:solidFill>
                  <a:prstClr val="black"/>
                </a:solidFill>
                <a:latin typeface="+mj-lt"/>
              </a:rPr>
              <a:t>Decide which pictures are safe and unsafe, then cut and paste the pictures into the ‘Safe’ and ‘Unsafe’ columns. </a:t>
            </a:r>
          </a:p>
          <a:p>
            <a:endParaRPr lang="en-GB" sz="2200" dirty="0">
              <a:solidFill>
                <a:prstClr val="black"/>
              </a:solidFill>
              <a:latin typeface="+mj-lt"/>
            </a:endParaRPr>
          </a:p>
          <a:p>
            <a:r>
              <a:rPr lang="en-GB" sz="2200" b="1" u="sng" dirty="0">
                <a:solidFill>
                  <a:prstClr val="black"/>
                </a:solidFill>
                <a:latin typeface="+mj-lt"/>
              </a:rPr>
              <a:t>Extension:</a:t>
            </a:r>
          </a:p>
          <a:p>
            <a:r>
              <a:rPr lang="en-GB" sz="2200" dirty="0">
                <a:solidFill>
                  <a:prstClr val="black"/>
                </a:solidFill>
                <a:latin typeface="+mj-lt"/>
              </a:rPr>
              <a:t>Write three rules you follow to keep you safe at school. </a:t>
            </a:r>
            <a:endParaRPr lang="en-GB" sz="2200" b="1" dirty="0">
              <a:solidFill>
                <a:prstClr val="black"/>
              </a:solidFill>
            </a:endParaRPr>
          </a:p>
        </p:txBody>
      </p:sp>
      <p:pic>
        <p:nvPicPr>
          <p:cNvPr id="3" name="Picture 2">
            <a:extLst>
              <a:ext uri="{FF2B5EF4-FFF2-40B4-BE49-F238E27FC236}">
                <a16:creationId xmlns:a16="http://schemas.microsoft.com/office/drawing/2014/main" id="{6A4AAE62-0807-2648-9B5A-2F506F49FB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4488" y="621454"/>
            <a:ext cx="3192630" cy="4605867"/>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A615588F-3E5B-BB41-96CE-FD0A8DD80E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1073" y="1171297"/>
            <a:ext cx="3254984" cy="46058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05429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76558</TotalTime>
  <Words>651</Words>
  <Application>Microsoft Macintosh PowerPoint</Application>
  <PresentationFormat>Widescreen</PresentationFormat>
  <Paragraphs>65</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Retrospect</vt:lpstr>
      <vt:lpstr>PowerPoint Presentation</vt:lpstr>
      <vt:lpstr>Lesson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252</cp:revision>
  <dcterms:created xsi:type="dcterms:W3CDTF">2015-12-16T03:40:36Z</dcterms:created>
  <dcterms:modified xsi:type="dcterms:W3CDTF">2025-09-25T01:14:54Z</dcterms:modified>
</cp:coreProperties>
</file>